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Cabin"/>
      <p:regular r:id="rId23"/>
      <p:bold r:id="rId24"/>
      <p:italic r:id="rId25"/>
      <p:boldItalic r:id="rId26"/>
    </p:embeddedFont>
    <p:embeddedFont>
      <p:font typeface="Source Sans Pr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500">
          <p15:clr>
            <a:srgbClr val="A4A3A4"/>
          </p15:clr>
        </p15:guide>
        <p15:guide id="3" pos="495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500" orient="horz"/>
        <p:guide pos="495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abin-bold.fntdata"/><Relationship Id="rId23" Type="http://schemas.openxmlformats.org/officeDocument/2006/relationships/font" Target="fonts/Cabin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bin-boldItalic.fntdata"/><Relationship Id="rId25" Type="http://schemas.openxmlformats.org/officeDocument/2006/relationships/font" Target="fonts/Cabin-italic.fntdata"/><Relationship Id="rId28" Type="http://schemas.openxmlformats.org/officeDocument/2006/relationships/font" Target="fonts/SourceSansPro-bold.fntdata"/><Relationship Id="rId27" Type="http://schemas.openxmlformats.org/officeDocument/2006/relationships/font" Target="fonts/SourceSans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ans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SourceSansPr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Aparna Present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BJ Present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Most EQs =  2000s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Most Eruptions = 1990s</a:t>
            </a:r>
            <a:endParaRPr/>
          </a:p>
        </p:txBody>
      </p:sp>
      <p:sp>
        <p:nvSpPr>
          <p:cNvPr id="292" name="Google Shape;29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BJ Present</a:t>
            </a:r>
            <a:endParaRPr b="1"/>
          </a:p>
        </p:txBody>
      </p:sp>
      <p:sp>
        <p:nvSpPr>
          <p:cNvPr id="299" name="Google Shape;29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BJ Present</a:t>
            </a:r>
            <a:endParaRPr b="1"/>
          </a:p>
        </p:txBody>
      </p:sp>
      <p:sp>
        <p:nvSpPr>
          <p:cNvPr id="313" name="Google Shape;31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Adote Present</a:t>
            </a:r>
            <a:endParaRPr b="1"/>
          </a:p>
        </p:txBody>
      </p:sp>
      <p:sp>
        <p:nvSpPr>
          <p:cNvPr id="323" name="Google Shape;32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3c022da6a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Adote Present</a:t>
            </a:r>
            <a:endParaRPr b="1"/>
          </a:p>
        </p:txBody>
      </p:sp>
      <p:sp>
        <p:nvSpPr>
          <p:cNvPr id="330" name="Google Shape;330;g43c022da6a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3f348687b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3f348687b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Adote Present </a:t>
            </a:r>
            <a:endParaRPr b="1"/>
          </a:p>
        </p:txBody>
      </p:sp>
      <p:sp>
        <p:nvSpPr>
          <p:cNvPr id="338" name="Google Shape;338;g43f348687b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4dcaf5954_1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4dcaf5954_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Aparna Present</a:t>
            </a:r>
            <a:endParaRPr b="1"/>
          </a:p>
        </p:txBody>
      </p:sp>
      <p:sp>
        <p:nvSpPr>
          <p:cNvPr id="347" name="Google Shape;347;g44dcaf5954_1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3c022da6a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3c022da6a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Chloe Present</a:t>
            </a:r>
            <a:endParaRPr b="1"/>
          </a:p>
        </p:txBody>
      </p:sp>
      <p:sp>
        <p:nvSpPr>
          <p:cNvPr id="226" name="Google Shape;226;g43c022da6a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3c022da6a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3c022da6a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Aparna</a:t>
            </a:r>
            <a:endParaRPr b="1"/>
          </a:p>
        </p:txBody>
      </p:sp>
      <p:sp>
        <p:nvSpPr>
          <p:cNvPr id="234" name="Google Shape;234;g43c022da6a_1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8B"/>
                </a:solidFill>
                <a:latin typeface="Verdana"/>
                <a:ea typeface="Verdana"/>
                <a:cs typeface="Verdana"/>
                <a:sym typeface="Verdana"/>
              </a:rPr>
              <a:t>Chloe Present</a:t>
            </a:r>
            <a:endParaRPr b="1" sz="1000">
              <a:solidFill>
                <a:srgbClr val="00008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8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8B"/>
                </a:solidFill>
                <a:latin typeface="Verdana"/>
                <a:ea typeface="Verdana"/>
                <a:cs typeface="Verdana"/>
                <a:sym typeface="Verdana"/>
              </a:rPr>
              <a:t>*The </a:t>
            </a:r>
            <a:r>
              <a:rPr b="1" lang="en-US" sz="1000">
                <a:solidFill>
                  <a:srgbClr val="00008B"/>
                </a:solidFill>
                <a:latin typeface="Verdana"/>
                <a:ea typeface="Verdana"/>
                <a:cs typeface="Verdana"/>
                <a:sym typeface="Verdana"/>
              </a:rPr>
              <a:t>Significant Earthquake Database 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contains information on destructive earthquakes from 2150 B.C. to the present that meet at least one of the following criteria: Moderate </a:t>
            </a:r>
            <a:r>
              <a:rPr b="1"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damage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 (approximately $1 million or more), 10 or more </a:t>
            </a:r>
            <a:r>
              <a:rPr b="1"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deaths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, Magnitude </a:t>
            </a:r>
            <a:r>
              <a:rPr b="1"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7.5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 or greater, Modified Mercalli Intensity </a:t>
            </a:r>
            <a:r>
              <a:rPr b="1"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X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 or greater, or the earthquake generated a </a:t>
            </a:r>
            <a:r>
              <a:rPr b="1"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tsunami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000">
              <a:solidFill>
                <a:srgbClr val="36363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**A</a:t>
            </a:r>
            <a:r>
              <a:rPr b="1"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 significant eruption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 is classified as one that meets at least one of the following criteria: caused </a:t>
            </a:r>
            <a:r>
              <a:rPr b="1"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fatalities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, caused moderate </a:t>
            </a:r>
            <a:r>
              <a:rPr b="1"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damage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 (approximately $1 million or more), with a </a:t>
            </a:r>
            <a:r>
              <a:rPr b="1"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Volcanic Explosivity Index (VEI) of 6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 or larger, caused a </a:t>
            </a:r>
            <a:r>
              <a:rPr b="1"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tsunami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, or was associated with a major </a:t>
            </a:r>
            <a:r>
              <a:rPr b="1"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earthquake</a:t>
            </a:r>
            <a:r>
              <a:rPr lang="en-US" sz="1000">
                <a:solidFill>
                  <a:srgbClr val="363636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endParaRPr sz="1000">
              <a:solidFill>
                <a:srgbClr val="36363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2" name="Google Shape;24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3c022da6a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3c022da6a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Chloe Present</a:t>
            </a:r>
            <a:endParaRPr b="1"/>
          </a:p>
        </p:txBody>
      </p:sp>
      <p:sp>
        <p:nvSpPr>
          <p:cNvPr id="250" name="Google Shape;250;g43c022da6a_1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3c022da6a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3c022da6a_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Chloe Present</a:t>
            </a:r>
            <a:endParaRPr b="1"/>
          </a:p>
        </p:txBody>
      </p:sp>
      <p:sp>
        <p:nvSpPr>
          <p:cNvPr id="259" name="Google Shape;259;g43c022da6a_1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3c022da6a_1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3c022da6a_1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Chloe Present</a:t>
            </a:r>
            <a:endParaRPr b="1"/>
          </a:p>
        </p:txBody>
      </p:sp>
      <p:sp>
        <p:nvSpPr>
          <p:cNvPr id="268" name="Google Shape;268;g43c022da6a_1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4dcaf595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Aparna </a:t>
            </a:r>
            <a:endParaRPr b="1"/>
          </a:p>
        </p:txBody>
      </p:sp>
      <p:sp>
        <p:nvSpPr>
          <p:cNvPr id="276" name="Google Shape;276;g44dcaf595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Aparna</a:t>
            </a:r>
            <a:endParaRPr b="1"/>
          </a:p>
        </p:txBody>
      </p:sp>
      <p:sp>
        <p:nvSpPr>
          <p:cNvPr id="284" name="Google Shape;28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Date">
  <p:cSld name="Title Slide with Dat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69803"/>
                </a:srgbClr>
              </a:gs>
              <a:gs pos="100000">
                <a:srgbClr val="005500">
                  <a:alpha val="6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3912235" y="1680191"/>
            <a:ext cx="4367531" cy="324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type="title"/>
          </p:nvPr>
        </p:nvSpPr>
        <p:spPr>
          <a:xfrm>
            <a:off x="1037021" y="2107415"/>
            <a:ext cx="10117959" cy="2281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bin"/>
              <a:buNone/>
              <a:defRPr b="0" i="0" sz="8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2"/>
          <p:cNvSpPr txBox="1"/>
          <p:nvPr>
            <p:ph idx="2" type="body"/>
          </p:nvPr>
        </p:nvSpPr>
        <p:spPr>
          <a:xfrm>
            <a:off x="3912235" y="1333943"/>
            <a:ext cx="4367531" cy="324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3" type="body"/>
          </p:nvPr>
        </p:nvSpPr>
        <p:spPr>
          <a:xfrm>
            <a:off x="1050857" y="4720037"/>
            <a:ext cx="10090287" cy="1101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2" name="Google Shape;22;p2"/>
          <p:cNvSpPr/>
          <p:nvPr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 Layout">
  <p:cSld name="Thanks Layou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1" name="Google Shape;111;p11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99000">
                <a:srgbClr val="005500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2" name="Google Shape;112;p11"/>
          <p:cNvSpPr txBox="1"/>
          <p:nvPr>
            <p:ph idx="1" type="body"/>
          </p:nvPr>
        </p:nvSpPr>
        <p:spPr>
          <a:xfrm>
            <a:off x="3912235" y="4222968"/>
            <a:ext cx="4367531" cy="474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2" type="body"/>
          </p:nvPr>
        </p:nvSpPr>
        <p:spPr>
          <a:xfrm>
            <a:off x="3912235" y="3927698"/>
            <a:ext cx="4367531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3" type="body"/>
          </p:nvPr>
        </p:nvSpPr>
        <p:spPr>
          <a:xfrm>
            <a:off x="1050857" y="2655074"/>
            <a:ext cx="10090287" cy="60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idx="4" type="body"/>
          </p:nvPr>
        </p:nvSpPr>
        <p:spPr>
          <a:xfrm>
            <a:off x="3135722" y="5230723"/>
            <a:ext cx="5920556" cy="474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6" name="Google Shape;116;p11"/>
          <p:cNvSpPr txBox="1"/>
          <p:nvPr>
            <p:ph idx="5" type="body"/>
          </p:nvPr>
        </p:nvSpPr>
        <p:spPr>
          <a:xfrm>
            <a:off x="3912235" y="4929014"/>
            <a:ext cx="4367531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7" name="Google Shape;117;p11"/>
          <p:cNvSpPr txBox="1"/>
          <p:nvPr>
            <p:ph type="title"/>
          </p:nvPr>
        </p:nvSpPr>
        <p:spPr>
          <a:xfrm>
            <a:off x="1050856" y="993494"/>
            <a:ext cx="10104124" cy="1517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bin"/>
              <a:buNone/>
              <a:defRPr b="0" i="0" sz="8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11"/>
          <p:cNvSpPr/>
          <p:nvPr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1" name="Google Shape;121;p12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69803"/>
                </a:srgbClr>
              </a:gs>
              <a:gs pos="100000">
                <a:srgbClr val="005500">
                  <a:alpha val="6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2" name="Google Shape;122;p12"/>
          <p:cNvSpPr txBox="1"/>
          <p:nvPr>
            <p:ph type="title"/>
          </p:nvPr>
        </p:nvSpPr>
        <p:spPr>
          <a:xfrm>
            <a:off x="1037021" y="2107415"/>
            <a:ext cx="10117959" cy="2281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bin"/>
              <a:buNone/>
              <a:defRPr b="0" i="0" sz="8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3" name="Google Shape;123;p12"/>
          <p:cNvSpPr/>
          <p:nvPr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4" name="Google Shape;124;p12"/>
          <p:cNvSpPr txBox="1"/>
          <p:nvPr>
            <p:ph idx="1" type="subTitle"/>
          </p:nvPr>
        </p:nvSpPr>
        <p:spPr>
          <a:xfrm>
            <a:off x="1037021" y="4720036"/>
            <a:ext cx="10117959" cy="1101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7" name="Google Shape;127;p13"/>
          <p:cNvSpPr/>
          <p:nvPr/>
        </p:nvSpPr>
        <p:spPr>
          <a:xfrm>
            <a:off x="129539" y="128016"/>
            <a:ext cx="11932919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8" name="Google Shape;128;p13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3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1" name="Google Shape;131;p13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2" name="Google Shape;132;p13"/>
          <p:cNvSpPr/>
          <p:nvPr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7" name="Google Shape;137;p14"/>
          <p:cNvSpPr/>
          <p:nvPr/>
        </p:nvSpPr>
        <p:spPr>
          <a:xfrm>
            <a:off x="129539" y="128016"/>
            <a:ext cx="11932919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8" name="Google Shape;138;p14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14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1" name="Google Shape;141;p14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2" name="Google Shape;142;p14"/>
          <p:cNvSpPr/>
          <p:nvPr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3" name="Google Shape;143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129539" y="128016"/>
            <a:ext cx="11932919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9" name="Google Shape;149;p15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15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1" name="Google Shape;151;p15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2" name="Google Shape;152;p15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" name="Google Shape;15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5" name="Google Shape;155;p15"/>
          <p:cNvSpPr txBox="1"/>
          <p:nvPr>
            <p:ph idx="1" type="body"/>
          </p:nvPr>
        </p:nvSpPr>
        <p:spPr>
          <a:xfrm>
            <a:off x="839788" y="1840863"/>
            <a:ext cx="5157787" cy="6642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6" name="Google Shape;156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7" name="Google Shape;157;p15"/>
          <p:cNvSpPr txBox="1"/>
          <p:nvPr>
            <p:ph idx="3" type="body"/>
          </p:nvPr>
        </p:nvSpPr>
        <p:spPr>
          <a:xfrm>
            <a:off x="6172200" y="1840863"/>
            <a:ext cx="5183188" cy="6642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58" name="Google Shape;158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>
  <p:cSld name="Content with Caption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129539" y="128016"/>
            <a:ext cx="11932919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2" name="Google Shape;162;p16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16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4" name="Google Shape;164;p16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5" name="Google Shape;165;p16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bin"/>
              <a:buNone/>
              <a:defRPr b="0" i="0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8" name="Google Shape;168;p16"/>
          <p:cNvSpPr txBox="1"/>
          <p:nvPr>
            <p:ph idx="1" type="body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9" name="Google Shape;169;p16"/>
          <p:cNvSpPr txBox="1"/>
          <p:nvPr>
            <p:ph idx="2" type="body"/>
          </p:nvPr>
        </p:nvSpPr>
        <p:spPr>
          <a:xfrm>
            <a:off x="5180012" y="457200"/>
            <a:ext cx="6172200" cy="5408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>
  <p:cSld name="Picture with Ca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2" name="Google Shape;172;p17"/>
          <p:cNvSpPr/>
          <p:nvPr/>
        </p:nvSpPr>
        <p:spPr>
          <a:xfrm>
            <a:off x="129539" y="128016"/>
            <a:ext cx="11932919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3" name="Google Shape;173;p17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17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75" name="Google Shape;175;p17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76" name="Google Shape;176;p17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" name="Google Shape;178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bin"/>
              <a:buNone/>
              <a:defRPr b="0" i="0" sz="3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9" name="Google Shape;179;p17"/>
          <p:cNvSpPr txBox="1"/>
          <p:nvPr>
            <p:ph idx="1" type="body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80" name="Google Shape;180;p17"/>
          <p:cNvSpPr/>
          <p:nvPr>
            <p:ph idx="2" type="pic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3" name="Google Shape;183;p18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99000">
                <a:srgbClr val="005500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" name="Google Shape;184;p18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18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86" name="Google Shape;186;p18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87" name="Google Shape;187;p18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8" name="Google Shape;188;p18"/>
          <p:cNvSpPr/>
          <p:nvPr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9" name="Google Shape;18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99000">
                <a:srgbClr val="005500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" name="Google Shape;193;p19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p19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5" name="Google Shape;195;p19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6" name="Google Shape;196;p19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nual">
  <p:cSld name="Manual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9" name="Google Shape;199;p20"/>
          <p:cNvSpPr txBox="1"/>
          <p:nvPr>
            <p:ph type="title"/>
          </p:nvPr>
        </p:nvSpPr>
        <p:spPr>
          <a:xfrm>
            <a:off x="838200" y="557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0" name="Google Shape;200;p20"/>
          <p:cNvSpPr/>
          <p:nvPr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855578" y="1960171"/>
            <a:ext cx="882686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Arial"/>
              <a:buNone/>
              <a:defRPr b="1" i="0" sz="80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02" name="Google Shape;202;p20"/>
          <p:cNvSpPr txBox="1"/>
          <p:nvPr>
            <p:ph idx="2" type="body"/>
          </p:nvPr>
        </p:nvSpPr>
        <p:spPr>
          <a:xfrm>
            <a:off x="1442535" y="1984171"/>
            <a:ext cx="3103110" cy="1032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03" name="Google Shape;203;p20"/>
          <p:cNvSpPr txBox="1"/>
          <p:nvPr>
            <p:ph idx="3" type="body"/>
          </p:nvPr>
        </p:nvSpPr>
        <p:spPr>
          <a:xfrm>
            <a:off x="4820642" y="1960171"/>
            <a:ext cx="882686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Arial"/>
              <a:buNone/>
              <a:defRPr b="1" i="0" sz="80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04" name="Google Shape;204;p20"/>
          <p:cNvSpPr txBox="1"/>
          <p:nvPr>
            <p:ph idx="4" type="body"/>
          </p:nvPr>
        </p:nvSpPr>
        <p:spPr>
          <a:xfrm>
            <a:off x="5477939" y="1984171"/>
            <a:ext cx="2243918" cy="1032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05" name="Google Shape;205;p20"/>
          <p:cNvSpPr txBox="1"/>
          <p:nvPr>
            <p:ph idx="5" type="body"/>
          </p:nvPr>
        </p:nvSpPr>
        <p:spPr>
          <a:xfrm>
            <a:off x="7906755" y="1977950"/>
            <a:ext cx="882686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Arial"/>
              <a:buNone/>
              <a:defRPr b="1" i="0" sz="80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06" name="Google Shape;206;p20"/>
          <p:cNvSpPr txBox="1"/>
          <p:nvPr>
            <p:ph idx="6" type="body"/>
          </p:nvPr>
        </p:nvSpPr>
        <p:spPr>
          <a:xfrm>
            <a:off x="8564052" y="2001950"/>
            <a:ext cx="2959116" cy="1032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07" name="Google Shape;207;p20"/>
          <p:cNvSpPr txBox="1"/>
          <p:nvPr>
            <p:ph idx="7" type="body"/>
          </p:nvPr>
        </p:nvSpPr>
        <p:spPr>
          <a:xfrm>
            <a:off x="1020059" y="3103993"/>
            <a:ext cx="1698625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08" name="Google Shape;208;p20"/>
          <p:cNvSpPr txBox="1"/>
          <p:nvPr>
            <p:ph idx="8" type="body"/>
          </p:nvPr>
        </p:nvSpPr>
        <p:spPr>
          <a:xfrm>
            <a:off x="2718684" y="3103993"/>
            <a:ext cx="1698625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09" name="Google Shape;209;p20"/>
          <p:cNvSpPr txBox="1"/>
          <p:nvPr>
            <p:ph idx="9" type="body"/>
          </p:nvPr>
        </p:nvSpPr>
        <p:spPr>
          <a:xfrm>
            <a:off x="4794793" y="3103993"/>
            <a:ext cx="2599197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0" name="Google Shape;210;p20"/>
          <p:cNvSpPr txBox="1"/>
          <p:nvPr>
            <p:ph idx="13" type="body"/>
          </p:nvPr>
        </p:nvSpPr>
        <p:spPr>
          <a:xfrm>
            <a:off x="7876955" y="3102450"/>
            <a:ext cx="3726423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1" name="Google Shape;211;p20"/>
          <p:cNvSpPr txBox="1"/>
          <p:nvPr>
            <p:ph idx="14" type="body"/>
          </p:nvPr>
        </p:nvSpPr>
        <p:spPr>
          <a:xfrm>
            <a:off x="1657040" y="5751926"/>
            <a:ext cx="8877920" cy="4704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2" name="Google Shape;212;p20"/>
          <p:cNvSpPr txBox="1"/>
          <p:nvPr>
            <p:ph idx="15" type="body"/>
          </p:nvPr>
        </p:nvSpPr>
        <p:spPr>
          <a:xfrm>
            <a:off x="4794791" y="5070254"/>
            <a:ext cx="2599199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3" name="Google Shape;213;p20"/>
          <p:cNvSpPr txBox="1"/>
          <p:nvPr>
            <p:ph idx="16" type="body"/>
          </p:nvPr>
        </p:nvSpPr>
        <p:spPr>
          <a:xfrm>
            <a:off x="7890713" y="5070254"/>
            <a:ext cx="3712665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4" name="Google Shape;214;p20"/>
          <p:cNvSpPr/>
          <p:nvPr>
            <p:ph idx="17" type="pic"/>
          </p:nvPr>
        </p:nvSpPr>
        <p:spPr>
          <a:xfrm>
            <a:off x="1020058" y="3976866"/>
            <a:ext cx="3273552" cy="1618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5" name="Google Shape;215;p20"/>
          <p:cNvSpPr/>
          <p:nvPr>
            <p:ph idx="18" type="pic"/>
          </p:nvPr>
        </p:nvSpPr>
        <p:spPr>
          <a:xfrm>
            <a:off x="4794792" y="4041034"/>
            <a:ext cx="2599199" cy="89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16" name="Google Shape;216;p20"/>
          <p:cNvSpPr/>
          <p:nvPr>
            <p:ph idx="19" type="pic"/>
          </p:nvPr>
        </p:nvSpPr>
        <p:spPr>
          <a:xfrm>
            <a:off x="7876955" y="4041034"/>
            <a:ext cx="25992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29540" y="128016"/>
            <a:ext cx="685800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841248" y="1169256"/>
            <a:ext cx="5285914" cy="782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" name="Google Shape;31;p3"/>
          <p:cNvSpPr txBox="1"/>
          <p:nvPr>
            <p:ph idx="1" type="body"/>
          </p:nvPr>
        </p:nvSpPr>
        <p:spPr>
          <a:xfrm>
            <a:off x="841248" y="2136036"/>
            <a:ext cx="5285914" cy="857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2" name="Google Shape;32;p3"/>
          <p:cNvSpPr/>
          <p:nvPr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838199" y="3100269"/>
            <a:ext cx="5288963" cy="2588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/>
          <a:lstStyle>
            <a:lvl1pPr indent="-3302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edia Layout">
  <p:cSld name="Media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4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type="title"/>
          </p:nvPr>
        </p:nvSpPr>
        <p:spPr>
          <a:xfrm>
            <a:off x="838200" y="2688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Google Shape;41;p4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" name="Google Shape;42;p4"/>
          <p:cNvSpPr/>
          <p:nvPr>
            <p:ph idx="2" type="media"/>
          </p:nvPr>
        </p:nvSpPr>
        <p:spPr>
          <a:xfrm>
            <a:off x="1395984" y="1497770"/>
            <a:ext cx="9400032" cy="4215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Section Layout">
  <p:cSld name="Two Section Layou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99000">
                <a:srgbClr val="005500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5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1" type="body"/>
          </p:nvPr>
        </p:nvSpPr>
        <p:spPr>
          <a:xfrm>
            <a:off x="1159649" y="2738211"/>
            <a:ext cx="4183650" cy="454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2" type="body"/>
          </p:nvPr>
        </p:nvSpPr>
        <p:spPr>
          <a:xfrm>
            <a:off x="838201" y="1835244"/>
            <a:ext cx="10515599" cy="629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3" type="body"/>
          </p:nvPr>
        </p:nvSpPr>
        <p:spPr>
          <a:xfrm>
            <a:off x="6627121" y="2738211"/>
            <a:ext cx="4183650" cy="454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4" type="body"/>
          </p:nvPr>
        </p:nvSpPr>
        <p:spPr>
          <a:xfrm>
            <a:off x="1159649" y="3428501"/>
            <a:ext cx="4365625" cy="233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5" type="body"/>
          </p:nvPr>
        </p:nvSpPr>
        <p:spPr>
          <a:xfrm>
            <a:off x="6627121" y="3428501"/>
            <a:ext cx="4365625" cy="233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type="title"/>
          </p:nvPr>
        </p:nvSpPr>
        <p:spPr>
          <a:xfrm>
            <a:off x="838200" y="557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5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129540" y="3410712"/>
            <a:ext cx="11932920" cy="3319272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99000">
                <a:srgbClr val="005500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" name="Google Shape;60;p6"/>
          <p:cNvSpPr txBox="1"/>
          <p:nvPr>
            <p:ph type="title"/>
          </p:nvPr>
        </p:nvSpPr>
        <p:spPr>
          <a:xfrm>
            <a:off x="838200" y="3981036"/>
            <a:ext cx="10515600" cy="782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6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4" name="Google Shape;64;p6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" name="Google Shape;66;p6"/>
          <p:cNvSpPr txBox="1"/>
          <p:nvPr>
            <p:ph idx="1" type="body"/>
          </p:nvPr>
        </p:nvSpPr>
        <p:spPr>
          <a:xfrm>
            <a:off x="831850" y="4942478"/>
            <a:ext cx="10515600" cy="459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nd Title Slide">
  <p:cSld name="Image and Title Slid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129540" y="128016"/>
            <a:ext cx="11932920" cy="2368296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" name="Google Shape;70;p7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7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3" name="Google Shape;73;p7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" name="Google Shape;74;p7"/>
          <p:cNvSpPr txBox="1"/>
          <p:nvPr>
            <p:ph idx="1" type="body"/>
          </p:nvPr>
        </p:nvSpPr>
        <p:spPr>
          <a:xfrm>
            <a:off x="838201" y="1835244"/>
            <a:ext cx="10515599" cy="629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5" name="Google Shape;75;p7"/>
          <p:cNvSpPr txBox="1"/>
          <p:nvPr>
            <p:ph type="title"/>
          </p:nvPr>
        </p:nvSpPr>
        <p:spPr>
          <a:xfrm>
            <a:off x="838200" y="557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7"/>
          <p:cNvSpPr/>
          <p:nvPr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">
  <p:cSld name="Content Slid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8"/>
          <p:cNvSpPr/>
          <p:nvPr/>
        </p:nvSpPr>
        <p:spPr>
          <a:xfrm>
            <a:off x="129540" y="128016"/>
            <a:ext cx="11932920" cy="3319272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168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" name="Google Shape;80;p8"/>
          <p:cNvSpPr txBox="1"/>
          <p:nvPr>
            <p:ph type="title"/>
          </p:nvPr>
        </p:nvSpPr>
        <p:spPr>
          <a:xfrm>
            <a:off x="841248" y="1093460"/>
            <a:ext cx="5320386" cy="782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8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3" name="Google Shape;83;p8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4" name="Google Shape;84;p8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" name="Google Shape;85;p8"/>
          <p:cNvSpPr txBox="1"/>
          <p:nvPr>
            <p:ph idx="1" type="body"/>
          </p:nvPr>
        </p:nvSpPr>
        <p:spPr>
          <a:xfrm>
            <a:off x="841248" y="2060240"/>
            <a:ext cx="5320386" cy="882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6" name="Google Shape;86;p8"/>
          <p:cNvSpPr/>
          <p:nvPr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7" name="Google Shape;87;p8"/>
          <p:cNvSpPr txBox="1"/>
          <p:nvPr>
            <p:ph idx="2" type="body"/>
          </p:nvPr>
        </p:nvSpPr>
        <p:spPr>
          <a:xfrm>
            <a:off x="6817897" y="1125545"/>
            <a:ext cx="4707842" cy="1849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Layout">
  <p:cSld name="Chart Layou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0" name="Google Shape;90;p9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1" name="Google Shape;91;p9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9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3" name="Google Shape;93;p9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4" name="Google Shape;94;p9"/>
          <p:cNvSpPr txBox="1"/>
          <p:nvPr>
            <p:ph idx="1" type="body"/>
          </p:nvPr>
        </p:nvSpPr>
        <p:spPr>
          <a:xfrm>
            <a:off x="841248" y="3359239"/>
            <a:ext cx="4357688" cy="22525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5" name="Google Shape;95;p9"/>
          <p:cNvSpPr txBox="1"/>
          <p:nvPr>
            <p:ph type="title"/>
          </p:nvPr>
        </p:nvSpPr>
        <p:spPr>
          <a:xfrm>
            <a:off x="841248" y="2081624"/>
            <a:ext cx="435768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Google Shape;96;p9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7" name="Google Shape;97;p9"/>
          <p:cNvSpPr/>
          <p:nvPr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8" name="Google Shape;98;p9"/>
          <p:cNvSpPr/>
          <p:nvPr>
            <p:ph idx="2" type="chart"/>
          </p:nvPr>
        </p:nvSpPr>
        <p:spPr>
          <a:xfrm>
            <a:off x="6981371" y="1246188"/>
            <a:ext cx="4284663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Layout">
  <p:cSld name="Table Layou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16" r="-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" name="Google Shape;101;p10"/>
          <p:cNvSpPr/>
          <p:nvPr/>
        </p:nvSpPr>
        <p:spPr>
          <a:xfrm>
            <a:off x="129540" y="128016"/>
            <a:ext cx="11932920" cy="6601968"/>
          </a:xfrm>
          <a:prstGeom prst="rect">
            <a:avLst/>
          </a:prstGeom>
          <a:gradFill>
            <a:gsLst>
              <a:gs pos="0">
                <a:srgbClr val="004CB9">
                  <a:alpha val="80000"/>
                </a:srgbClr>
              </a:gs>
              <a:gs pos="100000">
                <a:srgbClr val="005500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0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4" name="Google Shape;104;p10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5" name="Google Shape;105;p10"/>
          <p:cNvSpPr txBox="1"/>
          <p:nvPr>
            <p:ph idx="1" type="body"/>
          </p:nvPr>
        </p:nvSpPr>
        <p:spPr>
          <a:xfrm>
            <a:off x="8683563" y="3359239"/>
            <a:ext cx="2596896" cy="22525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1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6" name="Google Shape;106;p10"/>
          <p:cNvSpPr txBox="1"/>
          <p:nvPr>
            <p:ph type="title"/>
          </p:nvPr>
        </p:nvSpPr>
        <p:spPr>
          <a:xfrm>
            <a:off x="8683562" y="1757774"/>
            <a:ext cx="266985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7" name="Google Shape;107;p10"/>
          <p:cNvSpPr/>
          <p:nvPr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Google Shape;108;p10"/>
          <p:cNvSpPr/>
          <p:nvPr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Cabin"/>
              <a:buNone/>
              <a:defRPr b="0" i="0" sz="50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302">
          <p15:clr>
            <a:srgbClr val="F26B43"/>
          </p15:clr>
        </p15:guide>
        <p15:guide id="10" pos="73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 txBox="1"/>
          <p:nvPr>
            <p:ph type="title"/>
          </p:nvPr>
        </p:nvSpPr>
        <p:spPr>
          <a:xfrm>
            <a:off x="777714" y="2004608"/>
            <a:ext cx="10117959" cy="2281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An Analysis of Significant </a:t>
            </a:r>
            <a:r>
              <a:rPr b="0" i="0" lang="en-US" sz="3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Earthquakes and Volcanic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0" i="0" lang="en-US" sz="3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ruptions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  (</a:t>
            </a:r>
            <a:r>
              <a:rPr b="0" i="0" lang="en-US" sz="3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1900 to 2018)</a:t>
            </a:r>
            <a:endParaRPr b="0" i="0" sz="3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1"/>
          <p:cNvSpPr txBox="1"/>
          <p:nvPr>
            <p:ph idx="3" type="body"/>
          </p:nvPr>
        </p:nvSpPr>
        <p:spPr>
          <a:xfrm>
            <a:off x="1050857" y="4720037"/>
            <a:ext cx="10090287" cy="1101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Aparna, Chloe, BJ and Adote</a:t>
            </a:r>
            <a:endParaRPr b="0" i="0" sz="35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>
            <p:ph type="title"/>
          </p:nvPr>
        </p:nvSpPr>
        <p:spPr>
          <a:xfrm>
            <a:off x="838200" y="557625"/>
            <a:ext cx="105156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FF77"/>
              </a:buClr>
              <a:buSzPts val="3000"/>
              <a:buFont typeface="Cabin"/>
              <a:buNone/>
            </a:pPr>
            <a:r>
              <a:rPr lang="en-US" sz="3000">
                <a:solidFill>
                  <a:srgbClr val="C5FF7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Earthquakes &amp; Volcanic Eruptions by Decade</a:t>
            </a:r>
            <a:endParaRPr i="0" sz="2200" u="none" cap="none" strike="noStrike">
              <a:solidFill>
                <a:srgbClr val="C5FF7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30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96" name="Google Shape;2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150" y="1470225"/>
            <a:ext cx="7358555" cy="478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2" name="Google Shape;302;p31"/>
          <p:cNvSpPr txBox="1"/>
          <p:nvPr>
            <p:ph idx="1" type="body"/>
          </p:nvPr>
        </p:nvSpPr>
        <p:spPr>
          <a:xfrm>
            <a:off x="1159649" y="2738211"/>
            <a:ext cx="4183650" cy="454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EARTHQUAKE</a:t>
            </a:r>
            <a:endParaRPr/>
          </a:p>
        </p:txBody>
      </p:sp>
      <p:sp>
        <p:nvSpPr>
          <p:cNvPr id="303" name="Google Shape;303;p31"/>
          <p:cNvSpPr txBox="1"/>
          <p:nvPr>
            <p:ph idx="3" type="body"/>
          </p:nvPr>
        </p:nvSpPr>
        <p:spPr>
          <a:xfrm>
            <a:off x="6627125" y="2738200"/>
            <a:ext cx="4726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VOLCANIC ERUPTIONS</a:t>
            </a:r>
            <a:endParaRPr/>
          </a:p>
        </p:txBody>
      </p:sp>
      <p:sp>
        <p:nvSpPr>
          <p:cNvPr id="304" name="Google Shape;304;p31"/>
          <p:cNvSpPr txBox="1"/>
          <p:nvPr>
            <p:ph idx="4" type="body"/>
          </p:nvPr>
        </p:nvSpPr>
        <p:spPr>
          <a:xfrm>
            <a:off x="1159649" y="3428501"/>
            <a:ext cx="4365625" cy="233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000" lvl="0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05" name="Google Shape;305;p31"/>
          <p:cNvSpPr txBox="1"/>
          <p:nvPr>
            <p:ph idx="5" type="body"/>
          </p:nvPr>
        </p:nvSpPr>
        <p:spPr>
          <a:xfrm>
            <a:off x="6627121" y="3428501"/>
            <a:ext cx="4365625" cy="233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0000" lvl="0" marL="180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06" name="Google Shape;306;p31"/>
          <p:cNvSpPr txBox="1"/>
          <p:nvPr>
            <p:ph type="title"/>
          </p:nvPr>
        </p:nvSpPr>
        <p:spPr>
          <a:xfrm>
            <a:off x="838200" y="557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FF77"/>
              </a:buClr>
              <a:buSzPts val="5000"/>
              <a:buFont typeface="Cabin"/>
              <a:buNone/>
            </a:pPr>
            <a:r>
              <a:rPr lang="en-US" sz="3000">
                <a:solidFill>
                  <a:srgbClr val="C5FF7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Deaths by Decade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513" y="2350575"/>
            <a:ext cx="5633801" cy="359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49" y="2350575"/>
            <a:ext cx="5386214" cy="35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1"/>
          <p:cNvSpPr/>
          <p:nvPr/>
        </p:nvSpPr>
        <p:spPr>
          <a:xfrm>
            <a:off x="716900" y="2894700"/>
            <a:ext cx="744000" cy="432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6434750" y="2556575"/>
            <a:ext cx="744000" cy="432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6" name="Google Shape;316;p32"/>
          <p:cNvSpPr txBox="1"/>
          <p:nvPr>
            <p:ph type="title"/>
          </p:nvPr>
        </p:nvSpPr>
        <p:spPr>
          <a:xfrm>
            <a:off x="838200" y="557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FF77"/>
              </a:buClr>
              <a:buSzPts val="3000"/>
              <a:buFont typeface="Cabin"/>
              <a:buNone/>
            </a:pPr>
            <a:r>
              <a:rPr lang="en-US" sz="3000">
                <a:solidFill>
                  <a:srgbClr val="C5FF7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Earthquake Damage ($) by Magnitude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" name="Google Shape;31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825" y="2264400"/>
            <a:ext cx="5275450" cy="362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5175" y="2264400"/>
            <a:ext cx="5207401" cy="37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/>
          <p:cNvSpPr/>
          <p:nvPr/>
        </p:nvSpPr>
        <p:spPr>
          <a:xfrm>
            <a:off x="1555550" y="4666675"/>
            <a:ext cx="3828000" cy="73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" name="Google Shape;320;p32"/>
          <p:cNvCxnSpPr>
            <a:stCxn id="319" idx="3"/>
          </p:cNvCxnSpPr>
          <p:nvPr/>
        </p:nvCxnSpPr>
        <p:spPr>
          <a:xfrm flipH="1" rot="10800000">
            <a:off x="5383550" y="4228525"/>
            <a:ext cx="2843100" cy="803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26" name="Google Shape;326;p33"/>
          <p:cNvPicPr preferRelativeResize="0"/>
          <p:nvPr/>
        </p:nvPicPr>
        <p:blipFill rotWithShape="1">
          <a:blip r:embed="rId3">
            <a:alphaModFix/>
          </a:blip>
          <a:srcRect b="4217" l="6055" r="2753" t="3506"/>
          <a:stretch/>
        </p:blipFill>
        <p:spPr>
          <a:xfrm>
            <a:off x="479425" y="244125"/>
            <a:ext cx="11233152" cy="636974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3"/>
          <p:cNvSpPr txBox="1"/>
          <p:nvPr>
            <p:ph type="title"/>
          </p:nvPr>
        </p:nvSpPr>
        <p:spPr>
          <a:xfrm>
            <a:off x="838200" y="268875"/>
            <a:ext cx="10515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FE2A"/>
              </a:buClr>
              <a:buSzPts val="3150"/>
              <a:buFont typeface="Cabin"/>
              <a:buNone/>
            </a:pPr>
            <a:r>
              <a:rPr i="0" lang="en-US" sz="30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EARTHQUAKES AROUND THE WORLD</a:t>
            </a:r>
            <a:endParaRPr i="0" sz="3000" u="none" cap="none" strike="noStrike">
              <a:solidFill>
                <a:schemeClr val="lt1"/>
              </a:solidFill>
              <a:highlight>
                <a:srgbClr val="00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37" y="321650"/>
            <a:ext cx="11593529" cy="6214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4"/>
          <p:cNvSpPr txBox="1"/>
          <p:nvPr>
            <p:ph type="title"/>
          </p:nvPr>
        </p:nvSpPr>
        <p:spPr>
          <a:xfrm>
            <a:off x="838200" y="422650"/>
            <a:ext cx="105156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bin"/>
              <a:buNone/>
            </a:pPr>
            <a:r>
              <a:rPr i="0" lang="en-US" sz="30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i="0" lang="en-US" sz="30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OLCANIC ERUPTIONS AROUND THE WORLD</a:t>
            </a:r>
            <a:endParaRPr sz="3000">
              <a:highlight>
                <a:srgbClr val="0000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34"/>
          <p:cNvSpPr txBox="1"/>
          <p:nvPr>
            <p:ph idx="12" type="sldNum"/>
          </p:nvPr>
        </p:nvSpPr>
        <p:spPr>
          <a:xfrm>
            <a:off x="5821279" y="6118484"/>
            <a:ext cx="54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Earthquakes in the United States</a:t>
            </a:r>
            <a:endParaRPr/>
          </a:p>
        </p:txBody>
      </p:sp>
      <p:sp>
        <p:nvSpPr>
          <p:cNvPr id="341" name="Google Shape;341;p35"/>
          <p:cNvSpPr txBox="1"/>
          <p:nvPr>
            <p:ph idx="12" type="sldNum"/>
          </p:nvPr>
        </p:nvSpPr>
        <p:spPr>
          <a:xfrm>
            <a:off x="5821279" y="6118484"/>
            <a:ext cx="549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2" name="Google Shape;342;p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35"/>
          <p:cNvPicPr preferRelativeResize="0"/>
          <p:nvPr/>
        </p:nvPicPr>
        <p:blipFill rotWithShape="1">
          <a:blip r:embed="rId3">
            <a:alphaModFix/>
          </a:blip>
          <a:srcRect b="0" l="4952" r="0" t="0"/>
          <a:stretch/>
        </p:blipFill>
        <p:spPr>
          <a:xfrm>
            <a:off x="899125" y="1465450"/>
            <a:ext cx="10393750" cy="50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/>
          <p:nvPr>
            <p:ph idx="1" type="body"/>
          </p:nvPr>
        </p:nvSpPr>
        <p:spPr>
          <a:xfrm>
            <a:off x="838200" y="1825625"/>
            <a:ext cx="10515600" cy="439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•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Among the top five countries affected by the two disasters, </a:t>
            </a:r>
            <a:r>
              <a:rPr lang="en-US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Indonesia, Japan and USA are highly 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affected by both. 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•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There are fewer volcanic eruptions than earthquakes during the period analyzed.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•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Earthquakes caused the most deaths in the 1970s while volcanic eruptions caused the most deaths in the 1900s. Earthquake deaths around 10x volcanic eruption deaths.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Char char="•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In general, as the magnitude of a disaster increases, the damage increases.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36"/>
          <p:cNvSpPr txBox="1"/>
          <p:nvPr>
            <p:ph idx="12" type="sldNum"/>
          </p:nvPr>
        </p:nvSpPr>
        <p:spPr>
          <a:xfrm>
            <a:off x="5821279" y="6118484"/>
            <a:ext cx="549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1" name="Google Shape;351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"/>
              <a:buNone/>
            </a:pPr>
            <a:r>
              <a:rPr lang="en-US" sz="3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Implications of Findings</a:t>
            </a:r>
            <a:endParaRPr sz="32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/>
          <p:cNvSpPr txBox="1"/>
          <p:nvPr>
            <p:ph type="title"/>
          </p:nvPr>
        </p:nvSpPr>
        <p:spPr>
          <a:xfrm>
            <a:off x="838200" y="557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5FF77"/>
              </a:buClr>
              <a:buSzPts val="5000"/>
              <a:buFont typeface="Cabin"/>
              <a:buNone/>
            </a:pPr>
            <a:r>
              <a:rPr i="0" lang="en-US" sz="5000" u="none" cap="none" strike="noStrike">
                <a:solidFill>
                  <a:srgbClr val="C5FF7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!</a:t>
            </a:r>
            <a:endParaRPr i="0" sz="5000" u="none" cap="none" strike="noStrike">
              <a:solidFill>
                <a:srgbClr val="C5FF7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37"/>
          <p:cNvSpPr txBox="1"/>
          <p:nvPr>
            <p:ph idx="1" type="body"/>
          </p:nvPr>
        </p:nvSpPr>
        <p:spPr>
          <a:xfrm>
            <a:off x="838201" y="1835244"/>
            <a:ext cx="10515599" cy="629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Arial"/>
              <a:buNone/>
            </a:pPr>
            <a:r>
              <a:rPr i="0" lang="en-US" sz="23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QUESTIONS ?</a:t>
            </a:r>
            <a:endParaRPr i="0" sz="23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37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Natural disasters have been 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occurring</a:t>
            </a: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 a lot recently with hurricanes, volcanic eruptions, tsunamis and earthquakes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Can cause great harm and majorly affect people’s lives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•"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Wanted to understand more about the recent history of significant disasters that have occured around the world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22"/>
          <p:cNvSpPr txBox="1"/>
          <p:nvPr>
            <p:ph idx="12" type="sldNum"/>
          </p:nvPr>
        </p:nvSpPr>
        <p:spPr>
          <a:xfrm>
            <a:off x="5821279" y="6118484"/>
            <a:ext cx="549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FF33"/>
              </a:buClr>
              <a:buSzPts val="3200"/>
              <a:buFont typeface="Cabin"/>
              <a:buNone/>
            </a:pPr>
            <a:r>
              <a:rPr lang="en-US" sz="32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 txBox="1"/>
          <p:nvPr>
            <p:ph idx="12" type="sldNum"/>
          </p:nvPr>
        </p:nvSpPr>
        <p:spPr>
          <a:xfrm>
            <a:off x="5821279" y="6118484"/>
            <a:ext cx="549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23"/>
          <p:cNvSpPr txBox="1"/>
          <p:nvPr>
            <p:ph idx="1" type="body"/>
          </p:nvPr>
        </p:nvSpPr>
        <p:spPr>
          <a:xfrm>
            <a:off x="612825" y="179315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countries had the most earthquakes/ volcanic eruptions between 1900 to 2018?</a:t>
            </a:r>
            <a:endParaRPr sz="2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decade </a:t>
            </a: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had the most earthquakes/ volcanic eruptions?</a:t>
            </a:r>
            <a:endParaRPr sz="2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Times New Roman"/>
              <a:buAutoNum type="arabicPeriod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Which decade had the most deaths caused by these disasters?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How are earthquake magnitude and damage ($) related?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Where do earthquakes and volcanic eruptions happen around the world?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Times New Roman"/>
              <a:buAutoNum type="arabicPeriod"/>
            </a:pPr>
            <a:r>
              <a:rPr lang="en-US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states had the most disasters in the US from 1900 to 2018?</a:t>
            </a:r>
            <a:endParaRPr sz="2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8" name="Google Shape;238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8FF33"/>
              </a:buClr>
              <a:buSzPts val="3200"/>
              <a:buFont typeface="Cabin"/>
              <a:buNone/>
            </a:pPr>
            <a:r>
              <a:rPr lang="en-US" sz="32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 Analyzed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/>
          <p:nvPr>
            <p:ph type="title"/>
          </p:nvPr>
        </p:nvSpPr>
        <p:spPr>
          <a:xfrm>
            <a:off x="838200" y="579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FF33"/>
              </a:buClr>
              <a:buSzPts val="3200"/>
              <a:buFont typeface="Cabin"/>
              <a:buNone/>
            </a:pPr>
            <a:r>
              <a:rPr lang="en-US" sz="32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Sources</a:t>
            </a:r>
            <a:endParaRPr i="0" sz="3200" u="none" cap="none" strike="noStrike">
              <a:solidFill>
                <a:srgbClr val="A8FF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24"/>
          <p:cNvSpPr txBox="1"/>
          <p:nvPr>
            <p:ph idx="4294967295" type="body"/>
          </p:nvPr>
        </p:nvSpPr>
        <p:spPr>
          <a:xfrm>
            <a:off x="838200" y="1905475"/>
            <a:ext cx="10795800" cy="3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-152400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2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Source: NOAA</a:t>
            </a: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’s</a:t>
            </a:r>
            <a:r>
              <a:rPr i="0" lang="en-US" sz="2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Nati</a:t>
            </a: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onal Centers for Environmental Information (NCEI)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1" marL="685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Earthquakes Data: </a:t>
            </a: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National Geophysical Data Center / World Data Service (NGDC/WDS): Significant Earthquake Database. National Geophysical Data Center, NOAA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Volcanic Data:  National Geophysical Data Center / World Data Service (NGDC/WDS): Significant Volcanic Eruptions Database. National Geophysical Data Center, NOAA.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179999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2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Period Analyzed: 1900 to 2018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1" marL="685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Earthquakes: 3603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15900" lvl="1" marL="685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Char char="•"/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Volcanic Eruptions: 458</a:t>
            </a:r>
            <a:endParaRPr i="0" sz="3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</a:pPr>
            <a:r>
              <a:t/>
            </a:r>
            <a:endParaRPr i="0" sz="3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24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>
            <p:ph idx="12" type="sldNum"/>
          </p:nvPr>
        </p:nvSpPr>
        <p:spPr>
          <a:xfrm>
            <a:off x="5821279" y="6118484"/>
            <a:ext cx="549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Exploration </a:t>
            </a:r>
            <a:r>
              <a:rPr lang="en-US"/>
              <a:t> </a:t>
            </a:r>
            <a:endParaRPr/>
          </a:p>
        </p:txBody>
      </p:sp>
      <p:pic>
        <p:nvPicPr>
          <p:cNvPr id="254" name="Google Shape;254;p25"/>
          <p:cNvPicPr preferRelativeResize="0"/>
          <p:nvPr/>
        </p:nvPicPr>
        <p:blipFill rotWithShape="1">
          <a:blip r:embed="rId3">
            <a:alphaModFix/>
          </a:blip>
          <a:srcRect b="0" l="2824" r="42230" t="0"/>
          <a:stretch/>
        </p:blipFill>
        <p:spPr>
          <a:xfrm>
            <a:off x="1368525" y="1975288"/>
            <a:ext cx="8840405" cy="19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025" y="4178025"/>
            <a:ext cx="11481800" cy="15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>
            <p:ph idx="12" type="sldNum"/>
          </p:nvPr>
        </p:nvSpPr>
        <p:spPr>
          <a:xfrm>
            <a:off x="5821279" y="6118484"/>
            <a:ext cx="549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</a:t>
            </a:r>
            <a:r>
              <a:rPr lang="en-US" sz="32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Exploration </a:t>
            </a:r>
            <a:r>
              <a:rPr lang="en-US"/>
              <a:t> </a:t>
            </a:r>
            <a:endParaRPr/>
          </a:p>
        </p:txBody>
      </p:sp>
      <p:pic>
        <p:nvPicPr>
          <p:cNvPr id="263" name="Google Shape;2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625" y="1935650"/>
            <a:ext cx="9581023" cy="14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663" y="3582750"/>
            <a:ext cx="984896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>
            <p:ph idx="12" type="sldNum"/>
          </p:nvPr>
        </p:nvSpPr>
        <p:spPr>
          <a:xfrm>
            <a:off x="5821279" y="6118484"/>
            <a:ext cx="549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A8FF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</a:t>
            </a:r>
            <a:r>
              <a:rPr lang="en-US" sz="32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Exploration &amp; Analysis  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27"/>
          <p:cNvPicPr preferRelativeResize="0"/>
          <p:nvPr/>
        </p:nvPicPr>
        <p:blipFill rotWithShape="1">
          <a:blip r:embed="rId3">
            <a:alphaModFix/>
          </a:blip>
          <a:srcRect b="13344" l="0" r="1797" t="0"/>
          <a:stretch/>
        </p:blipFill>
        <p:spPr>
          <a:xfrm>
            <a:off x="271825" y="2619613"/>
            <a:ext cx="11440749" cy="97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8338" y="4110388"/>
            <a:ext cx="7115329" cy="19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/>
          <p:nvPr>
            <p:ph idx="12" type="sldNum"/>
          </p:nvPr>
        </p:nvSpPr>
        <p:spPr>
          <a:xfrm>
            <a:off x="5821279" y="6118484"/>
            <a:ext cx="54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9" name="Google Shape;2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7294" y="1853500"/>
            <a:ext cx="4875331" cy="386147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 txBox="1"/>
          <p:nvPr>
            <p:ph type="title"/>
          </p:nvPr>
        </p:nvSpPr>
        <p:spPr>
          <a:xfrm>
            <a:off x="838200" y="5576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FF33"/>
              </a:buClr>
              <a:buSzPts val="3000"/>
              <a:buFont typeface="Cabin"/>
              <a:buNone/>
            </a:pPr>
            <a:r>
              <a:rPr lang="en-US" sz="30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5 Countries Affected by Earthquakes</a:t>
            </a:r>
            <a:endParaRPr sz="2200">
              <a:solidFill>
                <a:srgbClr val="A8FF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FF33"/>
              </a:buClr>
              <a:buSzPts val="3000"/>
              <a:buFont typeface="Cabin"/>
              <a:buNone/>
            </a:pPr>
            <a:r>
              <a:t/>
            </a:r>
            <a:endParaRPr sz="3000">
              <a:solidFill>
                <a:srgbClr val="A8FF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1" name="Google Shape;2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25" y="1868413"/>
            <a:ext cx="5883975" cy="38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/>
          <p:nvPr>
            <p:ph type="title"/>
          </p:nvPr>
        </p:nvSpPr>
        <p:spPr>
          <a:xfrm>
            <a:off x="838200" y="5576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FF33"/>
              </a:buClr>
              <a:buSzPts val="3000"/>
              <a:buFont typeface="Cabin"/>
              <a:buNone/>
            </a:pPr>
            <a:r>
              <a:rPr lang="en-US" sz="3000">
                <a:solidFill>
                  <a:srgbClr val="A8FF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5 Countries Affected by Volcanic Eruptions</a:t>
            </a:r>
            <a:endParaRPr i="0" sz="2200" u="none" cap="none" strike="noStrike">
              <a:solidFill>
                <a:srgbClr val="A8FF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29"/>
          <p:cNvSpPr txBox="1"/>
          <p:nvPr>
            <p:ph idx="12" type="sldNum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8" name="Google Shape;2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6116" y="2185299"/>
            <a:ext cx="4761333" cy="38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00" y="2054575"/>
            <a:ext cx="6067226" cy="406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